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159C"/>
    <a:srgbClr val="EBC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showGuides="1">
      <p:cViewPr varScale="1">
        <p:scale>
          <a:sx n="72" d="100"/>
          <a:sy n="72" d="100"/>
        </p:scale>
        <p:origin x="660"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43859-1668-4CB8-81C8-6DAA7F7DC7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0BAB7D5-782E-4579-ADB1-B0135CE067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5BE2B10-FEBE-4F0B-ABB5-B816AD1DFB91}"/>
              </a:ext>
            </a:extLst>
          </p:cNvPr>
          <p:cNvSpPr>
            <a:spLocks noGrp="1"/>
          </p:cNvSpPr>
          <p:nvPr>
            <p:ph type="dt" sz="half" idx="10"/>
          </p:nvPr>
        </p:nvSpPr>
        <p:spPr/>
        <p:txBody>
          <a:bodyPr/>
          <a:lstStyle/>
          <a:p>
            <a:fld id="{B3A615FB-555D-44A2-8A3B-092EDBE5544C}" type="datetimeFigureOut">
              <a:rPr lang="en-GB" smtClean="0"/>
              <a:t>10/06/2020</a:t>
            </a:fld>
            <a:endParaRPr lang="en-GB"/>
          </a:p>
        </p:txBody>
      </p:sp>
      <p:sp>
        <p:nvSpPr>
          <p:cNvPr id="5" name="Footer Placeholder 4">
            <a:extLst>
              <a:ext uri="{FF2B5EF4-FFF2-40B4-BE49-F238E27FC236}">
                <a16:creationId xmlns:a16="http://schemas.microsoft.com/office/drawing/2014/main" id="{2974F72E-52AE-47F7-9428-DA06382741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F8B095-0147-49FE-BF75-6E58758F0E03}"/>
              </a:ext>
            </a:extLst>
          </p:cNvPr>
          <p:cNvSpPr>
            <a:spLocks noGrp="1"/>
          </p:cNvSpPr>
          <p:nvPr>
            <p:ph type="sldNum" sz="quarter" idx="12"/>
          </p:nvPr>
        </p:nvSpPr>
        <p:spPr/>
        <p:txBody>
          <a:bodyPr/>
          <a:lstStyle/>
          <a:p>
            <a:fld id="{8054EF70-7564-4884-9567-4591890CB3CE}" type="slidenum">
              <a:rPr lang="en-GB" smtClean="0"/>
              <a:t>‹#›</a:t>
            </a:fld>
            <a:endParaRPr lang="en-GB"/>
          </a:p>
        </p:txBody>
      </p:sp>
    </p:spTree>
    <p:extLst>
      <p:ext uri="{BB962C8B-B14F-4D97-AF65-F5344CB8AC3E}">
        <p14:creationId xmlns:p14="http://schemas.microsoft.com/office/powerpoint/2010/main" val="3104545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29FE0-41FD-4F6E-8F52-025967E322A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7CFC55-E925-41AC-BAF4-A5966EC3D27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7ACBCA-F256-40D8-A4FC-5A398BC2D6C1}"/>
              </a:ext>
            </a:extLst>
          </p:cNvPr>
          <p:cNvSpPr>
            <a:spLocks noGrp="1"/>
          </p:cNvSpPr>
          <p:nvPr>
            <p:ph type="dt" sz="half" idx="10"/>
          </p:nvPr>
        </p:nvSpPr>
        <p:spPr/>
        <p:txBody>
          <a:bodyPr/>
          <a:lstStyle/>
          <a:p>
            <a:fld id="{B3A615FB-555D-44A2-8A3B-092EDBE5544C}" type="datetimeFigureOut">
              <a:rPr lang="en-GB" smtClean="0"/>
              <a:t>10/06/2020</a:t>
            </a:fld>
            <a:endParaRPr lang="en-GB"/>
          </a:p>
        </p:txBody>
      </p:sp>
      <p:sp>
        <p:nvSpPr>
          <p:cNvPr id="5" name="Footer Placeholder 4">
            <a:extLst>
              <a:ext uri="{FF2B5EF4-FFF2-40B4-BE49-F238E27FC236}">
                <a16:creationId xmlns:a16="http://schemas.microsoft.com/office/drawing/2014/main" id="{265C7169-5E9E-4511-9631-C5C1A2DE3A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BDAE35-AB2D-4571-AAAF-D189A8F7B02F}"/>
              </a:ext>
            </a:extLst>
          </p:cNvPr>
          <p:cNvSpPr>
            <a:spLocks noGrp="1"/>
          </p:cNvSpPr>
          <p:nvPr>
            <p:ph type="sldNum" sz="quarter" idx="12"/>
          </p:nvPr>
        </p:nvSpPr>
        <p:spPr/>
        <p:txBody>
          <a:bodyPr/>
          <a:lstStyle/>
          <a:p>
            <a:fld id="{8054EF70-7564-4884-9567-4591890CB3CE}" type="slidenum">
              <a:rPr lang="en-GB" smtClean="0"/>
              <a:t>‹#›</a:t>
            </a:fld>
            <a:endParaRPr lang="en-GB"/>
          </a:p>
        </p:txBody>
      </p:sp>
    </p:spTree>
    <p:extLst>
      <p:ext uri="{BB962C8B-B14F-4D97-AF65-F5344CB8AC3E}">
        <p14:creationId xmlns:p14="http://schemas.microsoft.com/office/powerpoint/2010/main" val="349914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A9CF44-AC15-4623-9B3D-60D413BAE0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8F9FB2A-BB15-428F-9932-CFFA6B947DD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CA91E0-AA50-42C5-8753-83AFB4C28BB0}"/>
              </a:ext>
            </a:extLst>
          </p:cNvPr>
          <p:cNvSpPr>
            <a:spLocks noGrp="1"/>
          </p:cNvSpPr>
          <p:nvPr>
            <p:ph type="dt" sz="half" idx="10"/>
          </p:nvPr>
        </p:nvSpPr>
        <p:spPr/>
        <p:txBody>
          <a:bodyPr/>
          <a:lstStyle/>
          <a:p>
            <a:fld id="{B3A615FB-555D-44A2-8A3B-092EDBE5544C}" type="datetimeFigureOut">
              <a:rPr lang="en-GB" smtClean="0"/>
              <a:t>10/06/2020</a:t>
            </a:fld>
            <a:endParaRPr lang="en-GB"/>
          </a:p>
        </p:txBody>
      </p:sp>
      <p:sp>
        <p:nvSpPr>
          <p:cNvPr id="5" name="Footer Placeholder 4">
            <a:extLst>
              <a:ext uri="{FF2B5EF4-FFF2-40B4-BE49-F238E27FC236}">
                <a16:creationId xmlns:a16="http://schemas.microsoft.com/office/drawing/2014/main" id="{E175EDF6-D777-4D95-B20E-60DE8454EC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2DB906-FD73-4807-B6FA-9E09A4085611}"/>
              </a:ext>
            </a:extLst>
          </p:cNvPr>
          <p:cNvSpPr>
            <a:spLocks noGrp="1"/>
          </p:cNvSpPr>
          <p:nvPr>
            <p:ph type="sldNum" sz="quarter" idx="12"/>
          </p:nvPr>
        </p:nvSpPr>
        <p:spPr/>
        <p:txBody>
          <a:bodyPr/>
          <a:lstStyle/>
          <a:p>
            <a:fld id="{8054EF70-7564-4884-9567-4591890CB3CE}" type="slidenum">
              <a:rPr lang="en-GB" smtClean="0"/>
              <a:t>‹#›</a:t>
            </a:fld>
            <a:endParaRPr lang="en-GB"/>
          </a:p>
        </p:txBody>
      </p:sp>
    </p:spTree>
    <p:extLst>
      <p:ext uri="{BB962C8B-B14F-4D97-AF65-F5344CB8AC3E}">
        <p14:creationId xmlns:p14="http://schemas.microsoft.com/office/powerpoint/2010/main" val="968463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FE276-9DEE-4D5C-8978-CBA66DFD4CA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B5BDC73-D416-4998-866B-A8B321BB79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862CB9-7AC3-4EB0-9F14-15F60337B313}"/>
              </a:ext>
            </a:extLst>
          </p:cNvPr>
          <p:cNvSpPr>
            <a:spLocks noGrp="1"/>
          </p:cNvSpPr>
          <p:nvPr>
            <p:ph type="dt" sz="half" idx="10"/>
          </p:nvPr>
        </p:nvSpPr>
        <p:spPr/>
        <p:txBody>
          <a:bodyPr/>
          <a:lstStyle/>
          <a:p>
            <a:fld id="{B3A615FB-555D-44A2-8A3B-092EDBE5544C}" type="datetimeFigureOut">
              <a:rPr lang="en-GB" smtClean="0"/>
              <a:t>10/06/2020</a:t>
            </a:fld>
            <a:endParaRPr lang="en-GB"/>
          </a:p>
        </p:txBody>
      </p:sp>
      <p:sp>
        <p:nvSpPr>
          <p:cNvPr id="5" name="Footer Placeholder 4">
            <a:extLst>
              <a:ext uri="{FF2B5EF4-FFF2-40B4-BE49-F238E27FC236}">
                <a16:creationId xmlns:a16="http://schemas.microsoft.com/office/drawing/2014/main" id="{CF47774A-E5B6-45F0-8DC1-5A646D5427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FAE90E-B26A-40F0-BAB4-53F79CC9CD4A}"/>
              </a:ext>
            </a:extLst>
          </p:cNvPr>
          <p:cNvSpPr>
            <a:spLocks noGrp="1"/>
          </p:cNvSpPr>
          <p:nvPr>
            <p:ph type="sldNum" sz="quarter" idx="12"/>
          </p:nvPr>
        </p:nvSpPr>
        <p:spPr/>
        <p:txBody>
          <a:bodyPr/>
          <a:lstStyle/>
          <a:p>
            <a:fld id="{8054EF70-7564-4884-9567-4591890CB3CE}" type="slidenum">
              <a:rPr lang="en-GB" smtClean="0"/>
              <a:t>‹#›</a:t>
            </a:fld>
            <a:endParaRPr lang="en-GB"/>
          </a:p>
        </p:txBody>
      </p:sp>
    </p:spTree>
    <p:extLst>
      <p:ext uri="{BB962C8B-B14F-4D97-AF65-F5344CB8AC3E}">
        <p14:creationId xmlns:p14="http://schemas.microsoft.com/office/powerpoint/2010/main" val="2894614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4C3CA-B036-475E-B832-4667C68F37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E4BB922-10E7-4700-9505-217A43B9C0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922A06-B982-433A-8D73-459BCC4ABB1E}"/>
              </a:ext>
            </a:extLst>
          </p:cNvPr>
          <p:cNvSpPr>
            <a:spLocks noGrp="1"/>
          </p:cNvSpPr>
          <p:nvPr>
            <p:ph type="dt" sz="half" idx="10"/>
          </p:nvPr>
        </p:nvSpPr>
        <p:spPr/>
        <p:txBody>
          <a:bodyPr/>
          <a:lstStyle/>
          <a:p>
            <a:fld id="{B3A615FB-555D-44A2-8A3B-092EDBE5544C}" type="datetimeFigureOut">
              <a:rPr lang="en-GB" smtClean="0"/>
              <a:t>10/06/2020</a:t>
            </a:fld>
            <a:endParaRPr lang="en-GB"/>
          </a:p>
        </p:txBody>
      </p:sp>
      <p:sp>
        <p:nvSpPr>
          <p:cNvPr id="5" name="Footer Placeholder 4">
            <a:extLst>
              <a:ext uri="{FF2B5EF4-FFF2-40B4-BE49-F238E27FC236}">
                <a16:creationId xmlns:a16="http://schemas.microsoft.com/office/drawing/2014/main" id="{F1079287-F196-4F60-8391-E96DDC0874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9A418B-9B92-4C13-9B45-1816379460E5}"/>
              </a:ext>
            </a:extLst>
          </p:cNvPr>
          <p:cNvSpPr>
            <a:spLocks noGrp="1"/>
          </p:cNvSpPr>
          <p:nvPr>
            <p:ph type="sldNum" sz="quarter" idx="12"/>
          </p:nvPr>
        </p:nvSpPr>
        <p:spPr/>
        <p:txBody>
          <a:bodyPr/>
          <a:lstStyle/>
          <a:p>
            <a:fld id="{8054EF70-7564-4884-9567-4591890CB3CE}" type="slidenum">
              <a:rPr lang="en-GB" smtClean="0"/>
              <a:t>‹#›</a:t>
            </a:fld>
            <a:endParaRPr lang="en-GB"/>
          </a:p>
        </p:txBody>
      </p:sp>
    </p:spTree>
    <p:extLst>
      <p:ext uri="{BB962C8B-B14F-4D97-AF65-F5344CB8AC3E}">
        <p14:creationId xmlns:p14="http://schemas.microsoft.com/office/powerpoint/2010/main" val="945044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DBA46-8957-4DC9-85EC-00688DD0F8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7D246B-4F69-40FA-BC35-814623023DC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BF2399D-185C-419C-9C20-59D60643335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371C3C3-A48C-4B53-B456-D7D427B5A07E}"/>
              </a:ext>
            </a:extLst>
          </p:cNvPr>
          <p:cNvSpPr>
            <a:spLocks noGrp="1"/>
          </p:cNvSpPr>
          <p:nvPr>
            <p:ph type="dt" sz="half" idx="10"/>
          </p:nvPr>
        </p:nvSpPr>
        <p:spPr/>
        <p:txBody>
          <a:bodyPr/>
          <a:lstStyle/>
          <a:p>
            <a:fld id="{B3A615FB-555D-44A2-8A3B-092EDBE5544C}" type="datetimeFigureOut">
              <a:rPr lang="en-GB" smtClean="0"/>
              <a:t>10/06/2020</a:t>
            </a:fld>
            <a:endParaRPr lang="en-GB"/>
          </a:p>
        </p:txBody>
      </p:sp>
      <p:sp>
        <p:nvSpPr>
          <p:cNvPr id="6" name="Footer Placeholder 5">
            <a:extLst>
              <a:ext uri="{FF2B5EF4-FFF2-40B4-BE49-F238E27FC236}">
                <a16:creationId xmlns:a16="http://schemas.microsoft.com/office/drawing/2014/main" id="{9CA94D48-EE5A-49B1-A1EC-C691B4189C6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97CAAF0-0339-4A2C-AD0F-F02302C946EE}"/>
              </a:ext>
            </a:extLst>
          </p:cNvPr>
          <p:cNvSpPr>
            <a:spLocks noGrp="1"/>
          </p:cNvSpPr>
          <p:nvPr>
            <p:ph type="sldNum" sz="quarter" idx="12"/>
          </p:nvPr>
        </p:nvSpPr>
        <p:spPr/>
        <p:txBody>
          <a:bodyPr/>
          <a:lstStyle/>
          <a:p>
            <a:fld id="{8054EF70-7564-4884-9567-4591890CB3CE}" type="slidenum">
              <a:rPr lang="en-GB" smtClean="0"/>
              <a:t>‹#›</a:t>
            </a:fld>
            <a:endParaRPr lang="en-GB"/>
          </a:p>
        </p:txBody>
      </p:sp>
    </p:spTree>
    <p:extLst>
      <p:ext uri="{BB962C8B-B14F-4D97-AF65-F5344CB8AC3E}">
        <p14:creationId xmlns:p14="http://schemas.microsoft.com/office/powerpoint/2010/main" val="168825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6B421-CCC2-4075-9C6F-09C15E23974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BA5001F-44A3-4CD2-B72A-3FC5248EA7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687FFAA-9C41-47AA-83FF-AE067943D66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C1894E7-88B0-4C55-AD68-17B30674A3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1085ADE-B2E9-4652-9431-61217923532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5AD1E72-472F-4E74-A465-7706DE303F9A}"/>
              </a:ext>
            </a:extLst>
          </p:cNvPr>
          <p:cNvSpPr>
            <a:spLocks noGrp="1"/>
          </p:cNvSpPr>
          <p:nvPr>
            <p:ph type="dt" sz="half" idx="10"/>
          </p:nvPr>
        </p:nvSpPr>
        <p:spPr/>
        <p:txBody>
          <a:bodyPr/>
          <a:lstStyle/>
          <a:p>
            <a:fld id="{B3A615FB-555D-44A2-8A3B-092EDBE5544C}" type="datetimeFigureOut">
              <a:rPr lang="en-GB" smtClean="0"/>
              <a:t>10/06/2020</a:t>
            </a:fld>
            <a:endParaRPr lang="en-GB"/>
          </a:p>
        </p:txBody>
      </p:sp>
      <p:sp>
        <p:nvSpPr>
          <p:cNvPr id="8" name="Footer Placeholder 7">
            <a:extLst>
              <a:ext uri="{FF2B5EF4-FFF2-40B4-BE49-F238E27FC236}">
                <a16:creationId xmlns:a16="http://schemas.microsoft.com/office/drawing/2014/main" id="{3BEC1DD0-580C-4692-B325-1EBEA4D8547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FAC2C5E-46F2-4F52-B0D8-58644B0CE510}"/>
              </a:ext>
            </a:extLst>
          </p:cNvPr>
          <p:cNvSpPr>
            <a:spLocks noGrp="1"/>
          </p:cNvSpPr>
          <p:nvPr>
            <p:ph type="sldNum" sz="quarter" idx="12"/>
          </p:nvPr>
        </p:nvSpPr>
        <p:spPr/>
        <p:txBody>
          <a:bodyPr/>
          <a:lstStyle/>
          <a:p>
            <a:fld id="{8054EF70-7564-4884-9567-4591890CB3CE}" type="slidenum">
              <a:rPr lang="en-GB" smtClean="0"/>
              <a:t>‹#›</a:t>
            </a:fld>
            <a:endParaRPr lang="en-GB"/>
          </a:p>
        </p:txBody>
      </p:sp>
    </p:spTree>
    <p:extLst>
      <p:ext uri="{BB962C8B-B14F-4D97-AF65-F5344CB8AC3E}">
        <p14:creationId xmlns:p14="http://schemas.microsoft.com/office/powerpoint/2010/main" val="2967617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14B85-065E-4734-86DF-30BB24310CD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4E1BF53-78F9-4B63-8492-06FA2B15035D}"/>
              </a:ext>
            </a:extLst>
          </p:cNvPr>
          <p:cNvSpPr>
            <a:spLocks noGrp="1"/>
          </p:cNvSpPr>
          <p:nvPr>
            <p:ph type="dt" sz="half" idx="10"/>
          </p:nvPr>
        </p:nvSpPr>
        <p:spPr/>
        <p:txBody>
          <a:bodyPr/>
          <a:lstStyle/>
          <a:p>
            <a:fld id="{B3A615FB-555D-44A2-8A3B-092EDBE5544C}" type="datetimeFigureOut">
              <a:rPr lang="en-GB" smtClean="0"/>
              <a:t>10/06/2020</a:t>
            </a:fld>
            <a:endParaRPr lang="en-GB"/>
          </a:p>
        </p:txBody>
      </p:sp>
      <p:sp>
        <p:nvSpPr>
          <p:cNvPr id="4" name="Footer Placeholder 3">
            <a:extLst>
              <a:ext uri="{FF2B5EF4-FFF2-40B4-BE49-F238E27FC236}">
                <a16:creationId xmlns:a16="http://schemas.microsoft.com/office/drawing/2014/main" id="{65C5E380-735D-46FE-91BF-3232C3B7D75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64E00A-C539-477B-A376-17CE35DC4EDC}"/>
              </a:ext>
            </a:extLst>
          </p:cNvPr>
          <p:cNvSpPr>
            <a:spLocks noGrp="1"/>
          </p:cNvSpPr>
          <p:nvPr>
            <p:ph type="sldNum" sz="quarter" idx="12"/>
          </p:nvPr>
        </p:nvSpPr>
        <p:spPr/>
        <p:txBody>
          <a:bodyPr/>
          <a:lstStyle/>
          <a:p>
            <a:fld id="{8054EF70-7564-4884-9567-4591890CB3CE}" type="slidenum">
              <a:rPr lang="en-GB" smtClean="0"/>
              <a:t>‹#›</a:t>
            </a:fld>
            <a:endParaRPr lang="en-GB"/>
          </a:p>
        </p:txBody>
      </p:sp>
    </p:spTree>
    <p:extLst>
      <p:ext uri="{BB962C8B-B14F-4D97-AF65-F5344CB8AC3E}">
        <p14:creationId xmlns:p14="http://schemas.microsoft.com/office/powerpoint/2010/main" val="3268477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F4EEC5-9CE1-4507-8FD1-639DE2439B10}"/>
              </a:ext>
            </a:extLst>
          </p:cNvPr>
          <p:cNvSpPr>
            <a:spLocks noGrp="1"/>
          </p:cNvSpPr>
          <p:nvPr>
            <p:ph type="dt" sz="half" idx="10"/>
          </p:nvPr>
        </p:nvSpPr>
        <p:spPr/>
        <p:txBody>
          <a:bodyPr/>
          <a:lstStyle/>
          <a:p>
            <a:fld id="{B3A615FB-555D-44A2-8A3B-092EDBE5544C}" type="datetimeFigureOut">
              <a:rPr lang="en-GB" smtClean="0"/>
              <a:t>10/06/2020</a:t>
            </a:fld>
            <a:endParaRPr lang="en-GB"/>
          </a:p>
        </p:txBody>
      </p:sp>
      <p:sp>
        <p:nvSpPr>
          <p:cNvPr id="3" name="Footer Placeholder 2">
            <a:extLst>
              <a:ext uri="{FF2B5EF4-FFF2-40B4-BE49-F238E27FC236}">
                <a16:creationId xmlns:a16="http://schemas.microsoft.com/office/drawing/2014/main" id="{8CFF81AE-371A-4729-9920-04B8E4560B4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6408542-F313-42A6-AE05-F5E1B2B4A7F7}"/>
              </a:ext>
            </a:extLst>
          </p:cNvPr>
          <p:cNvSpPr>
            <a:spLocks noGrp="1"/>
          </p:cNvSpPr>
          <p:nvPr>
            <p:ph type="sldNum" sz="quarter" idx="12"/>
          </p:nvPr>
        </p:nvSpPr>
        <p:spPr/>
        <p:txBody>
          <a:bodyPr/>
          <a:lstStyle/>
          <a:p>
            <a:fld id="{8054EF70-7564-4884-9567-4591890CB3CE}" type="slidenum">
              <a:rPr lang="en-GB" smtClean="0"/>
              <a:t>‹#›</a:t>
            </a:fld>
            <a:endParaRPr lang="en-GB"/>
          </a:p>
        </p:txBody>
      </p:sp>
    </p:spTree>
    <p:extLst>
      <p:ext uri="{BB962C8B-B14F-4D97-AF65-F5344CB8AC3E}">
        <p14:creationId xmlns:p14="http://schemas.microsoft.com/office/powerpoint/2010/main" val="3319689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86C9A-AAAE-4D84-9D73-7E2DC123A9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542F0AE-A16E-4A60-9E70-F2C2241625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85D9E4C-1310-4AE2-AEE4-791AC281F8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393557-9748-49B3-B53A-B9F694019BD9}"/>
              </a:ext>
            </a:extLst>
          </p:cNvPr>
          <p:cNvSpPr>
            <a:spLocks noGrp="1"/>
          </p:cNvSpPr>
          <p:nvPr>
            <p:ph type="dt" sz="half" idx="10"/>
          </p:nvPr>
        </p:nvSpPr>
        <p:spPr/>
        <p:txBody>
          <a:bodyPr/>
          <a:lstStyle/>
          <a:p>
            <a:fld id="{B3A615FB-555D-44A2-8A3B-092EDBE5544C}" type="datetimeFigureOut">
              <a:rPr lang="en-GB" smtClean="0"/>
              <a:t>10/06/2020</a:t>
            </a:fld>
            <a:endParaRPr lang="en-GB"/>
          </a:p>
        </p:txBody>
      </p:sp>
      <p:sp>
        <p:nvSpPr>
          <p:cNvPr id="6" name="Footer Placeholder 5">
            <a:extLst>
              <a:ext uri="{FF2B5EF4-FFF2-40B4-BE49-F238E27FC236}">
                <a16:creationId xmlns:a16="http://schemas.microsoft.com/office/drawing/2014/main" id="{DED676B8-0C97-4303-B6D4-23FCA444A8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BE7C79B-15EF-490C-9062-23C8B4F00117}"/>
              </a:ext>
            </a:extLst>
          </p:cNvPr>
          <p:cNvSpPr>
            <a:spLocks noGrp="1"/>
          </p:cNvSpPr>
          <p:nvPr>
            <p:ph type="sldNum" sz="quarter" idx="12"/>
          </p:nvPr>
        </p:nvSpPr>
        <p:spPr/>
        <p:txBody>
          <a:bodyPr/>
          <a:lstStyle/>
          <a:p>
            <a:fld id="{8054EF70-7564-4884-9567-4591890CB3CE}" type="slidenum">
              <a:rPr lang="en-GB" smtClean="0"/>
              <a:t>‹#›</a:t>
            </a:fld>
            <a:endParaRPr lang="en-GB"/>
          </a:p>
        </p:txBody>
      </p:sp>
    </p:spTree>
    <p:extLst>
      <p:ext uri="{BB962C8B-B14F-4D97-AF65-F5344CB8AC3E}">
        <p14:creationId xmlns:p14="http://schemas.microsoft.com/office/powerpoint/2010/main" val="3043902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A16EF-5E3E-42A3-82BD-5A7FF3AAF9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5830B3B-0542-47D8-8925-67DD99165A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3B4DBF8-EC0D-4BF1-8E0F-A5F33AA72C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6E82EC2-6917-457F-8E66-40B92EFF8243}"/>
              </a:ext>
            </a:extLst>
          </p:cNvPr>
          <p:cNvSpPr>
            <a:spLocks noGrp="1"/>
          </p:cNvSpPr>
          <p:nvPr>
            <p:ph type="dt" sz="half" idx="10"/>
          </p:nvPr>
        </p:nvSpPr>
        <p:spPr/>
        <p:txBody>
          <a:bodyPr/>
          <a:lstStyle/>
          <a:p>
            <a:fld id="{B3A615FB-555D-44A2-8A3B-092EDBE5544C}" type="datetimeFigureOut">
              <a:rPr lang="en-GB" smtClean="0"/>
              <a:t>10/06/2020</a:t>
            </a:fld>
            <a:endParaRPr lang="en-GB"/>
          </a:p>
        </p:txBody>
      </p:sp>
      <p:sp>
        <p:nvSpPr>
          <p:cNvPr id="6" name="Footer Placeholder 5">
            <a:extLst>
              <a:ext uri="{FF2B5EF4-FFF2-40B4-BE49-F238E27FC236}">
                <a16:creationId xmlns:a16="http://schemas.microsoft.com/office/drawing/2014/main" id="{26A9486D-E1BF-4173-A4CD-BA185F7E00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AA98FC-8898-4769-84B0-53423111586E}"/>
              </a:ext>
            </a:extLst>
          </p:cNvPr>
          <p:cNvSpPr>
            <a:spLocks noGrp="1"/>
          </p:cNvSpPr>
          <p:nvPr>
            <p:ph type="sldNum" sz="quarter" idx="12"/>
          </p:nvPr>
        </p:nvSpPr>
        <p:spPr/>
        <p:txBody>
          <a:bodyPr/>
          <a:lstStyle/>
          <a:p>
            <a:fld id="{8054EF70-7564-4884-9567-4591890CB3CE}" type="slidenum">
              <a:rPr lang="en-GB" smtClean="0"/>
              <a:t>‹#›</a:t>
            </a:fld>
            <a:endParaRPr lang="en-GB"/>
          </a:p>
        </p:txBody>
      </p:sp>
    </p:spTree>
    <p:extLst>
      <p:ext uri="{BB962C8B-B14F-4D97-AF65-F5344CB8AC3E}">
        <p14:creationId xmlns:p14="http://schemas.microsoft.com/office/powerpoint/2010/main" val="1829579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0134CD-8387-4581-90D8-A17D5C7773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CBE4534-47D8-4DE7-8A0E-29486DF1A9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BD9B2B-A29E-4683-8094-641F81C02A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615FB-555D-44A2-8A3B-092EDBE5544C}" type="datetimeFigureOut">
              <a:rPr lang="en-GB" smtClean="0"/>
              <a:t>10/06/2020</a:t>
            </a:fld>
            <a:endParaRPr lang="en-GB"/>
          </a:p>
        </p:txBody>
      </p:sp>
      <p:sp>
        <p:nvSpPr>
          <p:cNvPr id="5" name="Footer Placeholder 4">
            <a:extLst>
              <a:ext uri="{FF2B5EF4-FFF2-40B4-BE49-F238E27FC236}">
                <a16:creationId xmlns:a16="http://schemas.microsoft.com/office/drawing/2014/main" id="{152BD29F-E463-4E6E-BB95-2330487137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5193F74-9456-4E2D-B499-0E6BF2F882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54EF70-7564-4884-9567-4591890CB3CE}" type="slidenum">
              <a:rPr lang="en-GB" smtClean="0"/>
              <a:t>‹#›</a:t>
            </a:fld>
            <a:endParaRPr lang="en-GB"/>
          </a:p>
        </p:txBody>
      </p:sp>
    </p:spTree>
    <p:extLst>
      <p:ext uri="{BB962C8B-B14F-4D97-AF65-F5344CB8AC3E}">
        <p14:creationId xmlns:p14="http://schemas.microsoft.com/office/powerpoint/2010/main" val="3735654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86FB043-8E86-499B-9A40-F1404EB3A310}"/>
              </a:ext>
            </a:extLst>
          </p:cNvPr>
          <p:cNvSpPr txBox="1"/>
          <p:nvPr/>
        </p:nvSpPr>
        <p:spPr>
          <a:xfrm>
            <a:off x="1241496" y="242515"/>
            <a:ext cx="10711966" cy="507831"/>
          </a:xfrm>
          <a:prstGeom prst="rect">
            <a:avLst/>
          </a:prstGeom>
          <a:noFill/>
          <a:ln>
            <a:solidFill>
              <a:schemeClr val="tx1"/>
            </a:solidFill>
          </a:ln>
        </p:spPr>
        <p:txBody>
          <a:bodyPr wrap="square" rtlCol="0">
            <a:spAutoFit/>
          </a:bodyPr>
          <a:lstStyle/>
          <a:p>
            <a:r>
              <a:rPr lang="en-GB" sz="900" dirty="0">
                <a:latin typeface="Comic Sans MS" panose="030F0702030302020204" pitchFamily="66" charset="0"/>
              </a:rPr>
              <a:t>History is the study of the past. The study of history helps make sense of humankind. It also helps people understand the things that happen today and that may happen in the future. People trained in history are called historians.  In preparation for your move to </a:t>
            </a:r>
            <a:r>
              <a:rPr lang="en-GB" sz="900" dirty="0" err="1">
                <a:latin typeface="Comic Sans MS" panose="030F0702030302020204" pitchFamily="66" charset="0"/>
              </a:rPr>
              <a:t>Wombourne</a:t>
            </a:r>
            <a:r>
              <a:rPr lang="en-GB" sz="900" dirty="0">
                <a:latin typeface="Comic Sans MS" panose="030F0702030302020204" pitchFamily="66" charset="0"/>
              </a:rPr>
              <a:t> High School we have prepared some tasks that will give you an idea of the type of History that you will study in Year 7 and the types of tasks that you will complete.  Your task is to choose a topic below and complete the research, apply and create task.</a:t>
            </a:r>
          </a:p>
        </p:txBody>
      </p:sp>
      <p:graphicFrame>
        <p:nvGraphicFramePr>
          <p:cNvPr id="8" name="Table 7">
            <a:extLst>
              <a:ext uri="{FF2B5EF4-FFF2-40B4-BE49-F238E27FC236}">
                <a16:creationId xmlns:a16="http://schemas.microsoft.com/office/drawing/2014/main" id="{0DD87D22-2140-42C1-A429-CD3913FC0EE1}"/>
              </a:ext>
            </a:extLst>
          </p:cNvPr>
          <p:cNvGraphicFramePr>
            <a:graphicFrameLocks noGrp="1"/>
          </p:cNvGraphicFramePr>
          <p:nvPr>
            <p:extLst>
              <p:ext uri="{D42A27DB-BD31-4B8C-83A1-F6EECF244321}">
                <p14:modId xmlns:p14="http://schemas.microsoft.com/office/powerpoint/2010/main" val="1031712379"/>
              </p:ext>
            </p:extLst>
          </p:nvPr>
        </p:nvGraphicFramePr>
        <p:xfrm>
          <a:off x="238538" y="874643"/>
          <a:ext cx="11714923" cy="5889598"/>
        </p:xfrm>
        <a:graphic>
          <a:graphicData uri="http://schemas.openxmlformats.org/drawingml/2006/table">
            <a:tbl>
              <a:tblPr firstRow="1" bandRow="1">
                <a:tableStyleId>{5C22544A-7EE6-4342-B048-85BDC9FD1C3A}</a:tableStyleId>
              </a:tblPr>
              <a:tblGrid>
                <a:gridCol w="677425">
                  <a:extLst>
                    <a:ext uri="{9D8B030D-6E8A-4147-A177-3AD203B41FA5}">
                      <a16:colId xmlns:a16="http://schemas.microsoft.com/office/drawing/2014/main" val="2101383810"/>
                    </a:ext>
                  </a:extLst>
                </a:gridCol>
                <a:gridCol w="5736628">
                  <a:extLst>
                    <a:ext uri="{9D8B030D-6E8A-4147-A177-3AD203B41FA5}">
                      <a16:colId xmlns:a16="http://schemas.microsoft.com/office/drawing/2014/main" val="2598656509"/>
                    </a:ext>
                  </a:extLst>
                </a:gridCol>
                <a:gridCol w="3233531">
                  <a:extLst>
                    <a:ext uri="{9D8B030D-6E8A-4147-A177-3AD203B41FA5}">
                      <a16:colId xmlns:a16="http://schemas.microsoft.com/office/drawing/2014/main" val="525611567"/>
                    </a:ext>
                  </a:extLst>
                </a:gridCol>
                <a:gridCol w="2067339">
                  <a:extLst>
                    <a:ext uri="{9D8B030D-6E8A-4147-A177-3AD203B41FA5}">
                      <a16:colId xmlns:a16="http://schemas.microsoft.com/office/drawing/2014/main" val="4176532171"/>
                    </a:ext>
                  </a:extLst>
                </a:gridCol>
              </a:tblGrid>
              <a:tr h="410818">
                <a:tc>
                  <a:txBody>
                    <a:bodyPr/>
                    <a:lstStyle/>
                    <a:p>
                      <a:endParaRPr lang="en-GB" b="1" dirty="0">
                        <a:latin typeface="Ink Free" panose="03080402000500000000" pitchFamily="66" charset="0"/>
                      </a:endParaRPr>
                    </a:p>
                  </a:txBody>
                  <a:tcPr vert="vert270">
                    <a:solidFill>
                      <a:schemeClr val="tx1"/>
                    </a:solidFill>
                  </a:tcPr>
                </a:tc>
                <a:tc>
                  <a:txBody>
                    <a:bodyPr/>
                    <a:lstStyle/>
                    <a:p>
                      <a:pPr marL="0" indent="0">
                        <a:buFont typeface="Arial" panose="020B0604020202020204" pitchFamily="34" charset="0"/>
                        <a:buNone/>
                      </a:pPr>
                      <a:r>
                        <a:rPr lang="en-GB" sz="1800" dirty="0">
                          <a:latin typeface="Ink Free" panose="03080402000500000000" pitchFamily="66" charset="0"/>
                        </a:rPr>
                        <a:t>Research…</a:t>
                      </a:r>
                    </a:p>
                  </a:txBody>
                  <a:tcPr>
                    <a:solidFill>
                      <a:schemeClr val="tx1"/>
                    </a:solidFill>
                  </a:tcPr>
                </a:tc>
                <a:tc>
                  <a:txBody>
                    <a:bodyPr/>
                    <a:lstStyle/>
                    <a:p>
                      <a:r>
                        <a:rPr lang="en-GB" sz="1800" dirty="0">
                          <a:latin typeface="Ink Free" panose="03080402000500000000" pitchFamily="66" charset="0"/>
                        </a:rPr>
                        <a:t>Apply…</a:t>
                      </a:r>
                    </a:p>
                  </a:txBody>
                  <a:tcPr>
                    <a:solidFill>
                      <a:schemeClr val="tx1"/>
                    </a:solidFill>
                  </a:tcPr>
                </a:tc>
                <a:tc>
                  <a:txBody>
                    <a:bodyPr/>
                    <a:lstStyle/>
                    <a:p>
                      <a:r>
                        <a:rPr lang="en-GB" sz="1800" dirty="0">
                          <a:latin typeface="Ink Free" panose="03080402000500000000" pitchFamily="66" charset="0"/>
                        </a:rPr>
                        <a:t>Create…</a:t>
                      </a:r>
                    </a:p>
                  </a:txBody>
                  <a:tcPr>
                    <a:solidFill>
                      <a:schemeClr val="tx1"/>
                    </a:solidFill>
                  </a:tcPr>
                </a:tc>
                <a:extLst>
                  <a:ext uri="{0D108BD9-81ED-4DB2-BD59-A6C34878D82A}">
                    <a16:rowId xmlns:a16="http://schemas.microsoft.com/office/drawing/2014/main" val="323187408"/>
                  </a:ext>
                </a:extLst>
              </a:tr>
              <a:tr h="388952">
                <a:tc>
                  <a:txBody>
                    <a:bodyPr/>
                    <a:lstStyle/>
                    <a:p>
                      <a:pPr algn="ctr"/>
                      <a:r>
                        <a:rPr lang="en-GB" sz="1400" b="1" dirty="0">
                          <a:latin typeface="Ink Free" panose="03080402000500000000" pitchFamily="66" charset="0"/>
                        </a:rPr>
                        <a:t>Who are the British?</a:t>
                      </a:r>
                    </a:p>
                  </a:txBody>
                  <a:tcPr vert="vert270">
                    <a:solidFill>
                      <a:srgbClr val="F7159C"/>
                    </a:solidFill>
                  </a:tcPr>
                </a:tc>
                <a:tc>
                  <a:txBody>
                    <a:bodyPr/>
                    <a:lstStyle/>
                    <a:p>
                      <a:r>
                        <a:rPr lang="en-GB" sz="1050" dirty="0">
                          <a:latin typeface="Comic Sans MS" panose="030F0702030302020204" pitchFamily="66" charset="0"/>
                        </a:rPr>
                        <a:t>Make a timeline to show how the people of Britain have changed over time.  You should:</a:t>
                      </a:r>
                    </a:p>
                    <a:p>
                      <a:pPr marL="285750" indent="-285750">
                        <a:buFont typeface="Arial" panose="020B0604020202020204" pitchFamily="34" charset="0"/>
                        <a:buChar char="•"/>
                      </a:pPr>
                      <a:r>
                        <a:rPr lang="en-GB" sz="1050" dirty="0">
                          <a:latin typeface="Comic Sans MS" panose="030F0702030302020204" pitchFamily="66" charset="0"/>
                        </a:rPr>
                        <a:t>Research the earliest people in Britain.</a:t>
                      </a:r>
                    </a:p>
                    <a:p>
                      <a:pPr marL="285750" indent="-285750">
                        <a:buFont typeface="Arial" panose="020B0604020202020204" pitchFamily="34" charset="0"/>
                        <a:buChar char="•"/>
                      </a:pPr>
                      <a:r>
                        <a:rPr lang="en-GB" sz="1050" dirty="0">
                          <a:latin typeface="Comic Sans MS" panose="030F0702030302020204" pitchFamily="66" charset="0"/>
                        </a:rPr>
                        <a:t>Begin your timeline back in 800,000 BC and finish in the present day.</a:t>
                      </a:r>
                    </a:p>
                    <a:p>
                      <a:pPr marL="285750" indent="-285750">
                        <a:buFont typeface="Arial" panose="020B0604020202020204" pitchFamily="34" charset="0"/>
                        <a:buChar char="•"/>
                      </a:pPr>
                      <a:r>
                        <a:rPr lang="en-GB" sz="1050" dirty="0">
                          <a:latin typeface="Comic Sans MS" panose="030F0702030302020204" pitchFamily="66" charset="0"/>
                        </a:rPr>
                        <a:t>Refer to at least the following people and what they brought to Britain:</a:t>
                      </a:r>
                    </a:p>
                    <a:p>
                      <a:pPr marL="742950" lvl="1" indent="-285750">
                        <a:buFont typeface="Arial" panose="020B0604020202020204" pitchFamily="34" charset="0"/>
                        <a:buChar char="•"/>
                      </a:pPr>
                      <a:r>
                        <a:rPr lang="en-GB" sz="1050" dirty="0">
                          <a:latin typeface="Comic Sans MS" panose="030F0702030302020204" pitchFamily="66" charset="0"/>
                        </a:rPr>
                        <a:t>Hunter Gatherers</a:t>
                      </a:r>
                    </a:p>
                    <a:p>
                      <a:pPr marL="742950" lvl="1" indent="-285750">
                        <a:buFont typeface="Arial" panose="020B0604020202020204" pitchFamily="34" charset="0"/>
                        <a:buChar char="•"/>
                      </a:pPr>
                      <a:r>
                        <a:rPr lang="en-GB" sz="1050" dirty="0">
                          <a:latin typeface="Comic Sans MS" panose="030F0702030302020204" pitchFamily="66" charset="0"/>
                        </a:rPr>
                        <a:t>Romans</a:t>
                      </a:r>
                    </a:p>
                    <a:p>
                      <a:pPr marL="742950" lvl="1" indent="-285750">
                        <a:buFont typeface="Arial" panose="020B0604020202020204" pitchFamily="34" charset="0"/>
                        <a:buChar char="•"/>
                      </a:pPr>
                      <a:r>
                        <a:rPr lang="en-GB" sz="1050" dirty="0">
                          <a:latin typeface="Comic Sans MS" panose="030F0702030302020204" pitchFamily="66" charset="0"/>
                        </a:rPr>
                        <a:t>Anglo-Saxons</a:t>
                      </a:r>
                    </a:p>
                    <a:p>
                      <a:pPr marL="742950" lvl="1" indent="-285750">
                        <a:buFont typeface="Arial" panose="020B0604020202020204" pitchFamily="34" charset="0"/>
                        <a:buChar char="•"/>
                      </a:pPr>
                      <a:r>
                        <a:rPr lang="en-GB" sz="1050" dirty="0">
                          <a:latin typeface="Comic Sans MS" panose="030F0702030302020204" pitchFamily="66" charset="0"/>
                        </a:rPr>
                        <a:t>Normans</a:t>
                      </a:r>
                    </a:p>
                    <a:p>
                      <a:pPr marL="742950" lvl="1" indent="-285750">
                        <a:buFont typeface="Arial" panose="020B0604020202020204" pitchFamily="34" charset="0"/>
                        <a:buChar char="•"/>
                      </a:pPr>
                      <a:r>
                        <a:rPr lang="en-GB" sz="1050" dirty="0">
                          <a:latin typeface="Comic Sans MS" panose="030F0702030302020204" pitchFamily="66" charset="0"/>
                        </a:rPr>
                        <a:t>Jewish migrants in the middle ages.</a:t>
                      </a:r>
                    </a:p>
                    <a:p>
                      <a:pPr marL="742950" lvl="1" indent="-285750">
                        <a:buFont typeface="Arial" panose="020B0604020202020204" pitchFamily="34" charset="0"/>
                        <a:buChar char="•"/>
                      </a:pPr>
                      <a:r>
                        <a:rPr lang="en-GB" sz="1050" dirty="0">
                          <a:latin typeface="Comic Sans MS" panose="030F0702030302020204" pitchFamily="66" charset="0"/>
                        </a:rPr>
                        <a:t>African migrants from the 1500-1700’s</a:t>
                      </a:r>
                    </a:p>
                    <a:p>
                      <a:pPr marL="742950" lvl="1" indent="-285750">
                        <a:buFont typeface="Arial" panose="020B0604020202020204" pitchFamily="34" charset="0"/>
                        <a:buChar char="•"/>
                      </a:pPr>
                      <a:r>
                        <a:rPr lang="en-GB" sz="1050" dirty="0">
                          <a:latin typeface="Comic Sans MS" panose="030F0702030302020204" pitchFamily="66" charset="0"/>
                        </a:rPr>
                        <a:t>Migrants from the Commonwealth.</a:t>
                      </a:r>
                    </a:p>
                    <a:p>
                      <a:pPr marL="0" indent="0">
                        <a:buFont typeface="Arial" panose="020B0604020202020204" pitchFamily="34" charset="0"/>
                        <a:buNone/>
                      </a:pPr>
                      <a:endParaRPr lang="en-GB" sz="1050" dirty="0">
                        <a:latin typeface="Comic Sans MS" panose="030F0702030302020204" pitchFamily="66" charset="0"/>
                      </a:endParaRPr>
                    </a:p>
                  </a:txBody>
                  <a:tcPr>
                    <a:solidFill>
                      <a:srgbClr val="EBCFD5"/>
                    </a:solidFill>
                  </a:tcPr>
                </a:tc>
                <a:tc>
                  <a:txBody>
                    <a:bodyPr/>
                    <a:lstStyle/>
                    <a:p>
                      <a:r>
                        <a:rPr lang="en-GB" sz="1050" dirty="0">
                          <a:latin typeface="Comic Sans MS" panose="030F0702030302020204" pitchFamily="66" charset="0"/>
                        </a:rPr>
                        <a:t>Using your research on how the people of Britain have changed over time create a poster that demonstrates what it means to be British. </a:t>
                      </a:r>
                    </a:p>
                    <a:p>
                      <a:endParaRPr lang="en-GB" sz="1050" dirty="0">
                        <a:latin typeface="Comic Sans MS" panose="030F0702030302020204" pitchFamily="66" charset="0"/>
                      </a:endParaRPr>
                    </a:p>
                    <a:p>
                      <a:r>
                        <a:rPr lang="en-GB" sz="1050" dirty="0">
                          <a:latin typeface="Comic Sans MS" panose="030F0702030302020204" pitchFamily="66" charset="0"/>
                        </a:rPr>
                        <a:t>You should make sure that you refer to the wide range of contributions that migrant groups have given to Britain to make it the country that it is today.</a:t>
                      </a:r>
                    </a:p>
                  </a:txBody>
                  <a:tcPr>
                    <a:solidFill>
                      <a:srgbClr val="EBCFD5"/>
                    </a:solidFill>
                  </a:tcPr>
                </a:tc>
                <a:tc>
                  <a:txBody>
                    <a:bodyPr/>
                    <a:lstStyle/>
                    <a:p>
                      <a:r>
                        <a:rPr lang="en-GB" sz="1050" dirty="0">
                          <a:latin typeface="Comic Sans MS" panose="030F0702030302020204" pitchFamily="66" charset="0"/>
                        </a:rPr>
                        <a:t>TIME CAPSULE</a:t>
                      </a:r>
                    </a:p>
                    <a:p>
                      <a:r>
                        <a:rPr lang="en-GB" sz="1050" dirty="0">
                          <a:latin typeface="Comic Sans MS" panose="030F0702030302020204" pitchFamily="66" charset="0"/>
                        </a:rPr>
                        <a:t>Create a time capsule that would show people in the future what it is like to live in Britain in 2020.  You could fill the capsule with newspaper cuttings, pictures, photographs – anything that helps to show what  21</a:t>
                      </a:r>
                      <a:r>
                        <a:rPr lang="en-GB" sz="1050" baseline="30000" dirty="0">
                          <a:latin typeface="Comic Sans MS" panose="030F0702030302020204" pitchFamily="66" charset="0"/>
                        </a:rPr>
                        <a:t>st</a:t>
                      </a:r>
                      <a:r>
                        <a:rPr lang="en-GB" sz="1050" dirty="0">
                          <a:latin typeface="Comic Sans MS" panose="030F0702030302020204" pitchFamily="66" charset="0"/>
                        </a:rPr>
                        <a:t> Century Britain is like.  </a:t>
                      </a:r>
                    </a:p>
                  </a:txBody>
                  <a:tcPr>
                    <a:solidFill>
                      <a:srgbClr val="EBCFD5"/>
                    </a:solidFill>
                  </a:tcPr>
                </a:tc>
                <a:extLst>
                  <a:ext uri="{0D108BD9-81ED-4DB2-BD59-A6C34878D82A}">
                    <a16:rowId xmlns:a16="http://schemas.microsoft.com/office/drawing/2014/main" val="579895726"/>
                  </a:ext>
                </a:extLst>
              </a:tr>
              <a:tr h="668444">
                <a:tc>
                  <a:txBody>
                    <a:bodyPr/>
                    <a:lstStyle/>
                    <a:p>
                      <a:pPr algn="ctr"/>
                      <a:r>
                        <a:rPr lang="en-GB" sz="1400" b="1" dirty="0">
                          <a:latin typeface="Ink Free" panose="03080402000500000000" pitchFamily="66" charset="0"/>
                        </a:rPr>
                        <a:t>What did the Romans do for us?</a:t>
                      </a:r>
                    </a:p>
                  </a:txBody>
                  <a:tcPr vert="vert270">
                    <a:solidFill>
                      <a:schemeClr val="accent4"/>
                    </a:solidFill>
                  </a:tcPr>
                </a:tc>
                <a:tc>
                  <a:txBody>
                    <a:bodyPr/>
                    <a:lstStyle/>
                    <a:p>
                      <a:r>
                        <a:rPr lang="en-GB" sz="1050" dirty="0">
                          <a:latin typeface="Comic Sans MS" panose="030F0702030302020204" pitchFamily="66" charset="0"/>
                        </a:rPr>
                        <a:t>Make a timeline to show the Roman invasion, conquest and rule of Roman Britain.  You should:</a:t>
                      </a:r>
                    </a:p>
                    <a:p>
                      <a:pPr marL="171450" indent="-171450">
                        <a:buFont typeface="Arial" panose="020B0604020202020204" pitchFamily="34" charset="0"/>
                        <a:buChar char="•"/>
                      </a:pPr>
                      <a:r>
                        <a:rPr lang="en-GB" sz="1050" dirty="0">
                          <a:latin typeface="Comic Sans MS" panose="030F0702030302020204" pitchFamily="66" charset="0"/>
                        </a:rPr>
                        <a:t>Research the Roman invasion of Britain from Julius Caesar’s failed invasion in 55BC.</a:t>
                      </a:r>
                    </a:p>
                    <a:p>
                      <a:pPr marL="171450" indent="-171450">
                        <a:buFont typeface="Arial" panose="020B0604020202020204" pitchFamily="34" charset="0"/>
                        <a:buChar char="•"/>
                      </a:pPr>
                      <a:r>
                        <a:rPr lang="en-GB" sz="1050" dirty="0">
                          <a:latin typeface="Comic Sans MS" panose="030F0702030302020204" pitchFamily="66" charset="0"/>
                        </a:rPr>
                        <a:t>Finish your timeline when the Romans left Britain in approx. 410AD.</a:t>
                      </a:r>
                    </a:p>
                    <a:p>
                      <a:pPr marL="171450" indent="-171450">
                        <a:buFont typeface="Arial" panose="020B0604020202020204" pitchFamily="34" charset="0"/>
                        <a:buChar char="•"/>
                      </a:pPr>
                      <a:r>
                        <a:rPr lang="en-GB" sz="1050" dirty="0">
                          <a:latin typeface="Comic Sans MS" panose="030F0702030302020204" pitchFamily="66" charset="0"/>
                        </a:rPr>
                        <a:t>Refer to at least the following events:</a:t>
                      </a:r>
                    </a:p>
                    <a:p>
                      <a:pPr marL="171450" indent="-171450">
                        <a:buFont typeface="Arial" panose="020B0604020202020204" pitchFamily="34" charset="0"/>
                        <a:buChar char="•"/>
                      </a:pPr>
                      <a:r>
                        <a:rPr lang="en-GB" sz="1050" dirty="0">
                          <a:latin typeface="Comic Sans MS" panose="030F0702030302020204" pitchFamily="66" charset="0"/>
                        </a:rPr>
                        <a:t>The invasion of Claudius</a:t>
                      </a:r>
                    </a:p>
                    <a:p>
                      <a:pPr marL="171450" indent="-171450">
                        <a:buFont typeface="Arial" panose="020B0604020202020204" pitchFamily="34" charset="0"/>
                        <a:buChar char="•"/>
                      </a:pPr>
                      <a:r>
                        <a:rPr lang="en-GB" sz="1050" dirty="0">
                          <a:latin typeface="Comic Sans MS" panose="030F0702030302020204" pitchFamily="66" charset="0"/>
                        </a:rPr>
                        <a:t>The rebellion of </a:t>
                      </a:r>
                      <a:r>
                        <a:rPr lang="en-GB" sz="1050" dirty="0" err="1">
                          <a:latin typeface="Comic Sans MS" panose="030F0702030302020204" pitchFamily="66" charset="0"/>
                        </a:rPr>
                        <a:t>Caratacus</a:t>
                      </a:r>
                      <a:endParaRPr lang="en-GB" sz="1050" dirty="0">
                        <a:latin typeface="Comic Sans MS" panose="030F0702030302020204" pitchFamily="66" charset="0"/>
                      </a:endParaRPr>
                    </a:p>
                    <a:p>
                      <a:pPr marL="171450" indent="-171450">
                        <a:buFont typeface="Arial" panose="020B0604020202020204" pitchFamily="34" charset="0"/>
                        <a:buChar char="•"/>
                      </a:pPr>
                      <a:r>
                        <a:rPr lang="en-GB" sz="1050" dirty="0">
                          <a:latin typeface="Comic Sans MS" panose="030F0702030302020204" pitchFamily="66" charset="0"/>
                        </a:rPr>
                        <a:t>The rebellion of Boudicca</a:t>
                      </a:r>
                    </a:p>
                    <a:p>
                      <a:pPr marL="171450" indent="-171450">
                        <a:buFont typeface="Arial" panose="020B0604020202020204" pitchFamily="34" charset="0"/>
                        <a:buChar char="•"/>
                      </a:pPr>
                      <a:r>
                        <a:rPr lang="en-GB" sz="1050" dirty="0">
                          <a:latin typeface="Comic Sans MS" panose="030F0702030302020204" pitchFamily="66" charset="0"/>
                        </a:rPr>
                        <a:t>The building of Hadrian’s Wall</a:t>
                      </a:r>
                    </a:p>
                    <a:p>
                      <a:endParaRPr lang="en-GB" sz="1600" dirty="0"/>
                    </a:p>
                  </a:txBody>
                  <a:tcPr>
                    <a:solidFill>
                      <a:schemeClr val="accent4">
                        <a:lumMod val="40000"/>
                        <a:lumOff val="60000"/>
                      </a:schemeClr>
                    </a:solidFill>
                  </a:tcPr>
                </a:tc>
                <a:tc>
                  <a:txBody>
                    <a:bodyPr/>
                    <a:lstStyle/>
                    <a:p>
                      <a:r>
                        <a:rPr lang="en-GB" sz="1050" dirty="0">
                          <a:latin typeface="Comic Sans MS" panose="030F0702030302020204" pitchFamily="66" charset="0"/>
                        </a:rPr>
                        <a:t>Using your research from the timeline along with any more that you wish to complete, make a Facebook profile for Julius Caesar.</a:t>
                      </a:r>
                    </a:p>
                    <a:p>
                      <a:r>
                        <a:rPr lang="en-GB" sz="1050" dirty="0">
                          <a:latin typeface="Comic Sans MS" panose="030F0702030302020204" pitchFamily="66" charset="0"/>
                        </a:rPr>
                        <a:t>You should include:</a:t>
                      </a:r>
                    </a:p>
                    <a:p>
                      <a:pPr marL="285750" indent="-285750">
                        <a:buFont typeface="Arial" panose="020B0604020202020204" pitchFamily="34" charset="0"/>
                        <a:buChar char="•"/>
                      </a:pPr>
                      <a:r>
                        <a:rPr lang="en-GB" sz="1050" dirty="0">
                          <a:latin typeface="Comic Sans MS" panose="030F0702030302020204" pitchFamily="66" charset="0"/>
                        </a:rPr>
                        <a:t>personal information about his birthday, family, place of birth.</a:t>
                      </a:r>
                    </a:p>
                    <a:p>
                      <a:pPr marL="285750" indent="-285750">
                        <a:buFont typeface="Arial" panose="020B0604020202020204" pitchFamily="34" charset="0"/>
                        <a:buChar char="•"/>
                      </a:pPr>
                      <a:r>
                        <a:rPr lang="en-GB" sz="1050" dirty="0">
                          <a:latin typeface="Comic Sans MS" panose="030F0702030302020204" pitchFamily="66" charset="0"/>
                        </a:rPr>
                        <a:t>Information on his achievements</a:t>
                      </a:r>
                    </a:p>
                    <a:p>
                      <a:pPr marL="285750" indent="-285750">
                        <a:buFont typeface="Arial" panose="020B0604020202020204" pitchFamily="34" charset="0"/>
                        <a:buChar char="•"/>
                      </a:pPr>
                      <a:r>
                        <a:rPr lang="en-GB" sz="1050" dirty="0">
                          <a:latin typeface="Comic Sans MS" panose="030F0702030302020204" pitchFamily="66" charset="0"/>
                        </a:rPr>
                        <a:t>Messages from his friends (and perhaps some of those who weren’t his friend!)</a:t>
                      </a:r>
                    </a:p>
                  </a:txBody>
                  <a:tcPr>
                    <a:solidFill>
                      <a:schemeClr val="accent4">
                        <a:lumMod val="40000"/>
                        <a:lumOff val="60000"/>
                      </a:schemeClr>
                    </a:solidFill>
                  </a:tcPr>
                </a:tc>
                <a:tc>
                  <a:txBody>
                    <a:bodyPr/>
                    <a:lstStyle/>
                    <a:p>
                      <a:r>
                        <a:rPr lang="en-GB" sz="1050" dirty="0">
                          <a:latin typeface="Comic Sans MS" panose="030F0702030302020204" pitchFamily="66" charset="0"/>
                        </a:rPr>
                        <a:t>HORRIBLE HISTORIES</a:t>
                      </a:r>
                    </a:p>
                    <a:p>
                      <a:r>
                        <a:rPr lang="en-GB" sz="1050" dirty="0">
                          <a:latin typeface="Comic Sans MS" panose="030F0702030302020204" pitchFamily="66" charset="0"/>
                        </a:rPr>
                        <a:t>Create a story in the style of a Horrible Histories story connected to Roman Britain.  You may want to talk about the invasion? Treatment of rebels?  Living conditions?  Anything that you find interesting. </a:t>
                      </a:r>
                    </a:p>
                  </a:txBody>
                  <a:tcPr>
                    <a:solidFill>
                      <a:schemeClr val="accent4">
                        <a:lumMod val="40000"/>
                        <a:lumOff val="60000"/>
                      </a:schemeClr>
                    </a:solidFill>
                  </a:tcPr>
                </a:tc>
                <a:extLst>
                  <a:ext uri="{0D108BD9-81ED-4DB2-BD59-A6C34878D82A}">
                    <a16:rowId xmlns:a16="http://schemas.microsoft.com/office/drawing/2014/main" val="1976526470"/>
                  </a:ext>
                </a:extLst>
              </a:tr>
              <a:tr h="668444">
                <a:tc>
                  <a:txBody>
                    <a:bodyPr/>
                    <a:lstStyle/>
                    <a:p>
                      <a:pPr algn="ctr"/>
                      <a:r>
                        <a:rPr lang="en-GB" sz="1400" b="1" dirty="0">
                          <a:latin typeface="Ink Free" panose="03080402000500000000" pitchFamily="66" charset="0"/>
                        </a:rPr>
                        <a:t>Life in the Middle Ages</a:t>
                      </a:r>
                    </a:p>
                  </a:txBody>
                  <a:tcPr vert="vert270">
                    <a:solidFill>
                      <a:schemeClr val="accent6"/>
                    </a:solidFill>
                  </a:tcPr>
                </a:tc>
                <a:tc>
                  <a:txBody>
                    <a:bodyPr/>
                    <a:lstStyle/>
                    <a:p>
                      <a:r>
                        <a:rPr lang="en-GB" sz="1050" dirty="0">
                          <a:latin typeface="Comic Sans MS" panose="030F0702030302020204" pitchFamily="66" charset="0"/>
                        </a:rPr>
                        <a:t>Make a timeline outlining what happened in the middle ages in Britain.  You should:</a:t>
                      </a:r>
                    </a:p>
                    <a:p>
                      <a:pPr marL="285750" indent="-285750">
                        <a:buFont typeface="Arial" panose="020B0604020202020204" pitchFamily="34" charset="0"/>
                        <a:buChar char="•"/>
                      </a:pPr>
                      <a:r>
                        <a:rPr lang="en-GB" sz="1050" dirty="0">
                          <a:latin typeface="Comic Sans MS" panose="030F0702030302020204" pitchFamily="66" charset="0"/>
                        </a:rPr>
                        <a:t>Research the middle ages (also known as the medieval period).</a:t>
                      </a:r>
                    </a:p>
                    <a:p>
                      <a:pPr marL="285750" indent="-285750">
                        <a:buFont typeface="Arial" panose="020B0604020202020204" pitchFamily="34" charset="0"/>
                        <a:buChar char="•"/>
                      </a:pPr>
                      <a:r>
                        <a:rPr lang="en-GB" sz="1050" dirty="0">
                          <a:latin typeface="Comic Sans MS" panose="030F0702030302020204" pitchFamily="66" charset="0"/>
                        </a:rPr>
                        <a:t>Begin your timeline in approx. 1066AD and end it approx. 1500AD.</a:t>
                      </a:r>
                    </a:p>
                    <a:p>
                      <a:pPr marL="742950" lvl="1" indent="-285750">
                        <a:buFont typeface="Arial" panose="020B0604020202020204" pitchFamily="34" charset="0"/>
                        <a:buChar char="•"/>
                      </a:pPr>
                      <a:r>
                        <a:rPr lang="en-GB" sz="1050" dirty="0">
                          <a:latin typeface="Comic Sans MS" panose="030F0702030302020204" pitchFamily="66" charset="0"/>
                        </a:rPr>
                        <a:t>Refer to some of the big events that took place during this time period e.g.</a:t>
                      </a:r>
                    </a:p>
                    <a:p>
                      <a:pPr marL="742950" lvl="1" indent="-285750">
                        <a:buFont typeface="Arial" panose="020B0604020202020204" pitchFamily="34" charset="0"/>
                        <a:buChar char="•"/>
                      </a:pPr>
                      <a:r>
                        <a:rPr lang="en-GB" sz="1050" dirty="0">
                          <a:latin typeface="Comic Sans MS" panose="030F0702030302020204" pitchFamily="66" charset="0"/>
                        </a:rPr>
                        <a:t>The Battle of Hastings</a:t>
                      </a:r>
                    </a:p>
                    <a:p>
                      <a:pPr marL="742950" lvl="1" indent="-285750">
                        <a:buFont typeface="Arial" panose="020B0604020202020204" pitchFamily="34" charset="0"/>
                        <a:buChar char="•"/>
                      </a:pPr>
                      <a:r>
                        <a:rPr lang="en-GB" sz="1050" dirty="0">
                          <a:latin typeface="Comic Sans MS" panose="030F0702030302020204" pitchFamily="66" charset="0"/>
                        </a:rPr>
                        <a:t>The Black Death</a:t>
                      </a:r>
                    </a:p>
                    <a:p>
                      <a:pPr marL="742950" lvl="1" indent="-285750">
                        <a:buFont typeface="Arial" panose="020B0604020202020204" pitchFamily="34" charset="0"/>
                        <a:buChar char="•"/>
                      </a:pPr>
                      <a:r>
                        <a:rPr lang="en-GB" sz="1050" dirty="0">
                          <a:latin typeface="Comic Sans MS" panose="030F0702030302020204" pitchFamily="66" charset="0"/>
                        </a:rPr>
                        <a:t>The Peasants Revolt</a:t>
                      </a:r>
                    </a:p>
                  </a:txBody>
                  <a:tcPr>
                    <a:solidFill>
                      <a:schemeClr val="accent6">
                        <a:lumMod val="20000"/>
                        <a:lumOff val="80000"/>
                      </a:schemeClr>
                    </a:solidFill>
                  </a:tcPr>
                </a:tc>
                <a:tc>
                  <a:txBody>
                    <a:bodyPr/>
                    <a:lstStyle/>
                    <a:p>
                      <a:r>
                        <a:rPr lang="en-GB" sz="1050" dirty="0">
                          <a:latin typeface="Comic Sans MS" panose="030F0702030302020204" pitchFamily="66" charset="0"/>
                        </a:rPr>
                        <a:t>Using your research from the timeline as well as any other research that you wish to do make a mind map showing what life was like in the middle ages.  You should include information on at least:</a:t>
                      </a:r>
                    </a:p>
                    <a:p>
                      <a:pPr marL="285750" indent="-285750">
                        <a:buFont typeface="Arial" panose="020B0604020202020204" pitchFamily="34" charset="0"/>
                        <a:buChar char="•"/>
                      </a:pPr>
                      <a:r>
                        <a:rPr lang="en-GB" sz="1050" dirty="0">
                          <a:latin typeface="Comic Sans MS" panose="030F0702030302020204" pitchFamily="66" charset="0"/>
                        </a:rPr>
                        <a:t>Homes</a:t>
                      </a:r>
                    </a:p>
                    <a:p>
                      <a:pPr marL="285750" indent="-285750">
                        <a:buFont typeface="Arial" panose="020B0604020202020204" pitchFamily="34" charset="0"/>
                        <a:buChar char="•"/>
                      </a:pPr>
                      <a:r>
                        <a:rPr lang="en-GB" sz="1050" dirty="0">
                          <a:latin typeface="Comic Sans MS" panose="030F0702030302020204" pitchFamily="66" charset="0"/>
                        </a:rPr>
                        <a:t>Jobs</a:t>
                      </a:r>
                    </a:p>
                    <a:p>
                      <a:pPr marL="285750" indent="-285750">
                        <a:buFont typeface="Arial" panose="020B0604020202020204" pitchFamily="34" charset="0"/>
                        <a:buChar char="•"/>
                      </a:pPr>
                      <a:r>
                        <a:rPr lang="en-GB" sz="1050" dirty="0">
                          <a:latin typeface="Comic Sans MS" panose="030F0702030302020204" pitchFamily="66" charset="0"/>
                        </a:rPr>
                        <a:t>Food</a:t>
                      </a:r>
                    </a:p>
                    <a:p>
                      <a:pPr marL="285750" indent="-285750">
                        <a:buFont typeface="Arial" panose="020B0604020202020204" pitchFamily="34" charset="0"/>
                        <a:buChar char="•"/>
                      </a:pPr>
                      <a:endParaRPr lang="en-GB" sz="1050" dirty="0">
                        <a:latin typeface="Comic Sans MS" panose="030F0702030302020204" pitchFamily="66" charset="0"/>
                      </a:endParaRPr>
                    </a:p>
                  </a:txBody>
                  <a:tcPr>
                    <a:solidFill>
                      <a:schemeClr val="accent6">
                        <a:lumMod val="20000"/>
                        <a:lumOff val="80000"/>
                      </a:schemeClr>
                    </a:solidFill>
                  </a:tcPr>
                </a:tc>
                <a:tc>
                  <a:txBody>
                    <a:bodyPr/>
                    <a:lstStyle/>
                    <a:p>
                      <a:r>
                        <a:rPr lang="en-GB" sz="1050" dirty="0">
                          <a:latin typeface="Comic Sans MS" panose="030F0702030302020204" pitchFamily="66" charset="0"/>
                        </a:rPr>
                        <a:t>COME DINE WITH ME</a:t>
                      </a:r>
                    </a:p>
                    <a:p>
                      <a:r>
                        <a:rPr lang="en-GB" sz="1050" dirty="0">
                          <a:latin typeface="Comic Sans MS" panose="030F0702030302020204" pitchFamily="66" charset="0"/>
                        </a:rPr>
                        <a:t>Imagine that you are living in the middle ages and are hosting a dinner party.  Design a menu that you would serve that is authentic to the time period.  You should also consider any entertainment that you may like to host during this dinner party.</a:t>
                      </a:r>
                    </a:p>
                  </a:txBody>
                  <a:tcPr>
                    <a:solidFill>
                      <a:schemeClr val="accent6">
                        <a:lumMod val="20000"/>
                        <a:lumOff val="80000"/>
                      </a:schemeClr>
                    </a:solidFill>
                  </a:tcPr>
                </a:tc>
                <a:extLst>
                  <a:ext uri="{0D108BD9-81ED-4DB2-BD59-A6C34878D82A}">
                    <a16:rowId xmlns:a16="http://schemas.microsoft.com/office/drawing/2014/main" val="1454683199"/>
                  </a:ext>
                </a:extLst>
              </a:tr>
            </a:tbl>
          </a:graphicData>
        </a:graphic>
      </p:graphicFrame>
      <p:sp>
        <p:nvSpPr>
          <p:cNvPr id="9" name="Rectangle 8">
            <a:extLst>
              <a:ext uri="{FF2B5EF4-FFF2-40B4-BE49-F238E27FC236}">
                <a16:creationId xmlns:a16="http://schemas.microsoft.com/office/drawing/2014/main" id="{E8399C54-54CA-4DA7-82E1-01E9E0F15961}"/>
              </a:ext>
            </a:extLst>
          </p:cNvPr>
          <p:cNvSpPr/>
          <p:nvPr/>
        </p:nvSpPr>
        <p:spPr>
          <a:xfrm>
            <a:off x="106017" y="119269"/>
            <a:ext cx="11979966" cy="6619462"/>
          </a:xfrm>
          <a:prstGeom prst="rect">
            <a:avLst/>
          </a:prstGeom>
          <a:noFill/>
          <a:ln w="571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a:extLst>
              <a:ext uri="{FF2B5EF4-FFF2-40B4-BE49-F238E27FC236}">
                <a16:creationId xmlns:a16="http://schemas.microsoft.com/office/drawing/2014/main" id="{B7C281C4-35EA-462D-9F70-C201A9F7BA8B}"/>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5846882" y="3898812"/>
            <a:ext cx="680157" cy="1134389"/>
          </a:xfrm>
          <a:prstGeom prst="rect">
            <a:avLst/>
          </a:prstGeom>
        </p:spPr>
      </p:pic>
      <p:pic>
        <p:nvPicPr>
          <p:cNvPr id="18" name="Picture 17">
            <a:extLst>
              <a:ext uri="{FF2B5EF4-FFF2-40B4-BE49-F238E27FC236}">
                <a16:creationId xmlns:a16="http://schemas.microsoft.com/office/drawing/2014/main" id="{0EA53185-D612-453C-AB4B-BE97B11618D0}"/>
              </a:ext>
            </a:extLst>
          </p:cNvPr>
          <p:cNvPicPr>
            <a:picLocks noChangeAspect="1"/>
          </p:cNvPicPr>
          <p:nvPr/>
        </p:nvPicPr>
        <p:blipFill>
          <a:blip r:embed="rId3"/>
          <a:stretch>
            <a:fillRect/>
          </a:stretch>
        </p:blipFill>
        <p:spPr>
          <a:xfrm>
            <a:off x="238538" y="247311"/>
            <a:ext cx="1002957" cy="627332"/>
          </a:xfrm>
          <a:prstGeom prst="rect">
            <a:avLst/>
          </a:prstGeom>
        </p:spPr>
      </p:pic>
      <p:pic>
        <p:nvPicPr>
          <p:cNvPr id="19" name="Picture 18">
            <a:extLst>
              <a:ext uri="{FF2B5EF4-FFF2-40B4-BE49-F238E27FC236}">
                <a16:creationId xmlns:a16="http://schemas.microsoft.com/office/drawing/2014/main" id="{6B053B84-3926-4838-9C9D-BE0B9B0CDC2D}"/>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910041" y="5415866"/>
            <a:ext cx="662908" cy="1194823"/>
          </a:xfrm>
          <a:prstGeom prst="rect">
            <a:avLst/>
          </a:prstGeom>
        </p:spPr>
      </p:pic>
      <p:pic>
        <p:nvPicPr>
          <p:cNvPr id="20" name="Picture 19">
            <a:extLst>
              <a:ext uri="{FF2B5EF4-FFF2-40B4-BE49-F238E27FC236}">
                <a16:creationId xmlns:a16="http://schemas.microsoft.com/office/drawing/2014/main" id="{9A7F088A-D572-4E3B-91B2-A2AD150EE731}"/>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4850294" y="1956013"/>
            <a:ext cx="1784382" cy="1187425"/>
          </a:xfrm>
          <a:prstGeom prst="rect">
            <a:avLst/>
          </a:prstGeom>
        </p:spPr>
      </p:pic>
    </p:spTree>
    <p:extLst>
      <p:ext uri="{BB962C8B-B14F-4D97-AF65-F5344CB8AC3E}">
        <p14:creationId xmlns:p14="http://schemas.microsoft.com/office/powerpoint/2010/main" val="6811164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641</Words>
  <Application>Microsoft Office PowerPoint</Application>
  <PresentationFormat>Widescreen</PresentationFormat>
  <Paragraphs>51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Comic Sans MS</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L Dean</dc:creator>
  <cp:lastModifiedBy>Mrs L Dean</cp:lastModifiedBy>
  <cp:revision>13</cp:revision>
  <dcterms:created xsi:type="dcterms:W3CDTF">2020-06-10T10:14:08Z</dcterms:created>
  <dcterms:modified xsi:type="dcterms:W3CDTF">2020-06-10T13:10:57Z</dcterms:modified>
</cp:coreProperties>
</file>